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63" r:id="rId5"/>
    <p:sldId id="264" r:id="rId6"/>
    <p:sldId id="267" r:id="rId7"/>
    <p:sldId id="265" r:id="rId8"/>
    <p:sldId id="266" r:id="rId9"/>
    <p:sldId id="268" r:id="rId10"/>
    <p:sldId id="275" r:id="rId11"/>
    <p:sldId id="271" r:id="rId12"/>
    <p:sldId id="270" r:id="rId13"/>
    <p:sldId id="277" r:id="rId14"/>
    <p:sldId id="276" r:id="rId15"/>
  </p:sldIdLst>
  <p:sldSz cx="9144000" cy="6858000" type="screen4x3"/>
  <p:notesSz cx="6858000" cy="9144000"/>
  <p:custDataLst>
    <p:tags r:id="rId1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627" autoAdjust="0"/>
  </p:normalViewPr>
  <p:slideViewPr>
    <p:cSldViewPr>
      <p:cViewPr varScale="1">
        <p:scale>
          <a:sx n="97" d="100"/>
          <a:sy n="97" d="100"/>
        </p:scale>
        <p:origin x="-10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2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0B4E-0FA6-4215-A628-2635D7B187B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23CBC-4FBD-43FE-959D-76C094BA293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7E6A4-62CA-4306-8E89-8510382A882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5E9DF-F250-4777-9411-FFB6F823BAD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6BAE-FAE3-47CB-B6AF-6E7624B8183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B0A75-B771-4D6C-889A-FB698D05EB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0C876-EDDC-43CF-BFD7-9FBAB063180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A448D-3B11-49B4-8B3A-93D373F221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3F63-EBD7-46A6-9E23-3F9BD084356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1D4B9-46FB-44A6-894F-258CD955872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08044-B085-4A90-A010-7C14249B1E5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AA93-2057-4CE9-82FF-5B7C97FE8CA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8871-29DC-4E7C-9A5A-6A3AFB713C2B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5BF7-4C5A-49E1-A641-6A5034F2784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858A-F485-4E8D-97D9-9DF75574D5B5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75368-4C08-4136-968B-7DA4CBA5436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2C619-24D5-4019-9E81-F75EAE1BB2F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8113E-2872-4938-B622-647DEC88AB2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79C3A-1A79-4CC9-8664-B20A008E44ED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88D9A-DE2B-45F1-8706-AF7B675357C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35A9-BE1E-4A7F-8B30-335F0C89E78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73B28-3969-4B0A-A203-912F0C2CD13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BFED33A-4A6A-4D8E-A710-56611BEA1D9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0B3C41F-9597-4C07-A4DE-2A0CE1E9310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研究方案名称</a:t>
            </a:r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71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 smtClean="0"/>
              <a:t>主要研究者：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mtClean="0"/>
              <a:t>科室：</a:t>
            </a:r>
            <a:endParaRPr lang="en-US" altLang="zh-CN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5560" y="620395"/>
            <a:ext cx="9144000" cy="1476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要求：（递交电子版</a:t>
            </a:r>
            <a:r>
              <a:rPr lang="en-US" altLang="zh-CN" dirty="0" err="1">
                <a:solidFill>
                  <a:srgbClr val="FF0000"/>
                </a:solidFill>
              </a:rPr>
              <a:t>ppt</a:t>
            </a:r>
            <a:r>
              <a:rPr lang="zh-CN" altLang="en-US" dirty="0">
                <a:solidFill>
                  <a:srgbClr val="FF0000"/>
                </a:solidFill>
              </a:rPr>
              <a:t>时请删除）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1.PPT</a:t>
            </a:r>
            <a:r>
              <a:rPr lang="zh-CN" altLang="en-US" dirty="0">
                <a:solidFill>
                  <a:srgbClr val="FF0000"/>
                </a:solidFill>
              </a:rPr>
              <a:t>汇报时间控制在</a:t>
            </a:r>
            <a:r>
              <a:rPr lang="en-US" altLang="zh-CN" dirty="0">
                <a:solidFill>
                  <a:srgbClr val="FF0000"/>
                </a:solidFill>
              </a:rPr>
              <a:t>5-</a:t>
            </a:r>
            <a:r>
              <a:rPr lang="en-US" altLang="zh-CN" smtClean="0">
                <a:solidFill>
                  <a:srgbClr val="FF0000"/>
                </a:solidFill>
              </a:rPr>
              <a:t>10</a:t>
            </a:r>
            <a:r>
              <a:rPr lang="zh-CN" altLang="en-US" smtClean="0">
                <a:solidFill>
                  <a:srgbClr val="FF0000"/>
                </a:solidFill>
              </a:rPr>
              <a:t>分钟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每个项目，建议</a:t>
            </a:r>
            <a:r>
              <a:rPr lang="en-US" altLang="zh-CN" dirty="0">
                <a:solidFill>
                  <a:srgbClr val="FF0000"/>
                </a:solidFill>
              </a:rPr>
              <a:t>PPT</a:t>
            </a:r>
            <a:r>
              <a:rPr lang="zh-CN" altLang="en-US" dirty="0">
                <a:solidFill>
                  <a:srgbClr val="FF0000"/>
                </a:solidFill>
              </a:rPr>
              <a:t>总张数控制在</a:t>
            </a:r>
            <a:r>
              <a:rPr lang="en-US" altLang="zh-CN" dirty="0">
                <a:solidFill>
                  <a:srgbClr val="FF0000"/>
                </a:solidFill>
              </a:rPr>
              <a:t>15-25</a:t>
            </a:r>
            <a:r>
              <a:rPr lang="zh-CN" altLang="en-US" dirty="0">
                <a:solidFill>
                  <a:srgbClr val="FF0000"/>
                </a:solidFill>
              </a:rPr>
              <a:t>张，格式</a:t>
            </a:r>
            <a:r>
              <a:rPr lang="en-US" altLang="zh-CN" dirty="0">
                <a:solidFill>
                  <a:srgbClr val="FF0000"/>
                </a:solidFill>
              </a:rPr>
              <a:t>16:9</a:t>
            </a:r>
            <a:r>
              <a:rPr lang="zh-CN" altLang="en-US" dirty="0">
                <a:solidFill>
                  <a:srgbClr val="FF0000"/>
                </a:solidFill>
              </a:rPr>
              <a:t>；上会汇报</a:t>
            </a:r>
            <a:r>
              <a:rPr lang="en-US" altLang="zh-CN" dirty="0">
                <a:solidFill>
                  <a:srgbClr val="FF0000"/>
                </a:solidFill>
              </a:rPr>
              <a:t>PPT</a:t>
            </a:r>
            <a:r>
              <a:rPr lang="zh-CN" altLang="en-US" dirty="0">
                <a:solidFill>
                  <a:srgbClr val="FF0000"/>
                </a:solidFill>
              </a:rPr>
              <a:t>通过形式审查后发至伦理委员会邮箱</a:t>
            </a:r>
            <a:r>
              <a:rPr lang="en-US" altLang="zh-CN" dirty="0">
                <a:solidFill>
                  <a:srgbClr val="FF0000"/>
                </a:solidFill>
              </a:rPr>
              <a:t>yilingsino@163.com</a:t>
            </a:r>
            <a:r>
              <a:rPr lang="zh-CN" altLang="en-US" dirty="0">
                <a:solidFill>
                  <a:srgbClr val="FF0000"/>
                </a:solidFill>
              </a:rPr>
              <a:t>； 初始审查</a:t>
            </a:r>
            <a:r>
              <a:rPr lang="en-US" altLang="zh-CN" dirty="0">
                <a:solidFill>
                  <a:srgbClr val="FF0000"/>
                </a:solidFill>
              </a:rPr>
              <a:t>PPT</a:t>
            </a:r>
            <a:r>
              <a:rPr lang="zh-CN" altLang="en-US" dirty="0">
                <a:solidFill>
                  <a:srgbClr val="FF0000"/>
                </a:solidFill>
              </a:rPr>
              <a:t>汇报人员要求：</a:t>
            </a:r>
            <a:r>
              <a:rPr lang="en-US" altLang="zh-CN" dirty="0">
                <a:solidFill>
                  <a:srgbClr val="FF0000"/>
                </a:solidFill>
              </a:rPr>
              <a:t>PI</a:t>
            </a:r>
            <a:r>
              <a:rPr lang="zh-CN" altLang="en-US" dirty="0">
                <a:solidFill>
                  <a:srgbClr val="FF0000"/>
                </a:solidFill>
              </a:rPr>
              <a:t>。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2.</a:t>
            </a:r>
            <a:r>
              <a:rPr lang="zh-CN" altLang="en-US" dirty="0">
                <a:solidFill>
                  <a:srgbClr val="FF0000"/>
                </a:solidFill>
              </a:rPr>
              <a:t>可以用公司模板，但需包含本模板涵盖的汇报要点（特别是知情告知内容）。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其他</a:t>
            </a:r>
            <a:endParaRPr lang="zh-CN" altLang="en-US" smtClean="0"/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mtClean="0"/>
              <a:t>知情同意过程</a:t>
            </a:r>
            <a:endParaRPr lang="en-US" altLang="zh-CN" smtClean="0"/>
          </a:p>
          <a:p>
            <a:pPr lvl="1" eaLnBrk="1" hangingPunct="1">
              <a:lnSpc>
                <a:spcPct val="150000"/>
              </a:lnSpc>
            </a:pPr>
            <a:r>
              <a:rPr lang="zh-CN" altLang="en-US" smtClean="0"/>
              <a:t>知情告知者</a:t>
            </a:r>
            <a:endParaRPr lang="en-US" altLang="zh-CN" smtClean="0"/>
          </a:p>
          <a:p>
            <a:pPr lvl="1" eaLnBrk="1" hangingPunct="1">
              <a:lnSpc>
                <a:spcPct val="150000"/>
              </a:lnSpc>
            </a:pPr>
            <a:r>
              <a:rPr lang="zh-CN" altLang="en-US" smtClean="0"/>
              <a:t>知情时间选择</a:t>
            </a:r>
            <a:endParaRPr lang="en-US" altLang="zh-CN" smtClean="0"/>
          </a:p>
          <a:p>
            <a:pPr lvl="1" eaLnBrk="1" hangingPunct="1">
              <a:lnSpc>
                <a:spcPct val="150000"/>
              </a:lnSpc>
            </a:pPr>
            <a:r>
              <a:rPr lang="zh-CN" altLang="en-US" smtClean="0"/>
              <a:t>如何避免非自愿因素（如术前数小时知情）</a:t>
            </a:r>
            <a:endParaRPr lang="en-US" altLang="zh-CN" smtClean="0"/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mtClean="0"/>
          </a:p>
          <a:p>
            <a:pPr eaLnBrk="1" hangingPunct="1">
              <a:lnSpc>
                <a:spcPct val="150000"/>
              </a:lnSpc>
            </a:pPr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B6584-B3F8-4360-A9C9-94F0F4745CC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208963" cy="1143000"/>
          </a:xfrm>
        </p:spPr>
        <p:txBody>
          <a:bodyPr/>
          <a:lstStyle/>
          <a:p>
            <a:pPr eaLnBrk="1" hangingPunct="1"/>
            <a:r>
              <a:rPr lang="zh-CN" altLang="en-US" sz="4000" smtClean="0"/>
              <a:t>伦理问题：其他</a:t>
            </a:r>
            <a:endParaRPr lang="zh-CN" altLang="en-US" sz="4000" smtClean="0"/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如涉及弱势群体，请说明选择弱势群体的理由和对弱势群体的保护措施 。</a:t>
            </a:r>
            <a:endParaRPr lang="zh-CN" altLang="en-US" smtClean="0"/>
          </a:p>
          <a:p>
            <a:pPr eaLnBrk="1" hangingPunct="1"/>
            <a:r>
              <a:rPr lang="zh-CN" altLang="en-US" smtClean="0"/>
              <a:t>如果选择安慰剂作为对照，请说明使用安慰剂的理由和对安慰剂组的保护措施。 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E95E7-59C4-46FA-9B60-F4299C1412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 idx="4294967295"/>
          </p:nvPr>
        </p:nvSpPr>
        <p:spPr>
          <a:xfrm>
            <a:off x="250825" y="274638"/>
            <a:ext cx="8208963" cy="1143000"/>
          </a:xfrm>
        </p:spPr>
        <p:txBody>
          <a:bodyPr/>
          <a:lstStyle/>
          <a:p>
            <a:pPr eaLnBrk="1" hangingPunct="1"/>
            <a:r>
              <a:rPr lang="zh-CN" altLang="en-US" sz="4000" smtClean="0"/>
              <a:t>伦理问题：其他</a:t>
            </a:r>
            <a:r>
              <a:rPr lang="zh-CN" altLang="en-US" sz="2400" smtClean="0"/>
              <a:t>（如超说明书用药）</a:t>
            </a:r>
            <a:endParaRPr lang="zh-CN" altLang="en-US" sz="2400" smtClean="0"/>
          </a:p>
        </p:txBody>
      </p:sp>
      <p:sp>
        <p:nvSpPr>
          <p:cNvPr id="24578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超说明用药依据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国内外现状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应用必要条件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批准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告知受试者</a:t>
            </a:r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  <p:sp>
        <p:nvSpPr>
          <p:cNvPr id="5" name="灯片编号占位符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91D7B54-5E1A-49BB-A399-438B0CAAA333}" type="slidenum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</a:fld>
            <a:endParaRPr lang="zh-CN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研究团队介绍</a:t>
            </a:r>
            <a:r>
              <a:rPr lang="zh-CN" altLang="en-US" sz="1800" smtClean="0"/>
              <a:t>（</a:t>
            </a:r>
            <a:r>
              <a:rPr lang="zh-CN" altLang="en-US" sz="2800" smtClean="0"/>
              <a:t>建议以表格形式陈述</a:t>
            </a:r>
            <a:r>
              <a:rPr lang="zh-CN" altLang="en-US" smtClean="0"/>
              <a:t> </a:t>
            </a:r>
            <a:r>
              <a:rPr lang="zh-CN" altLang="en-US" sz="2400" smtClean="0"/>
              <a:t>）</a:t>
            </a:r>
            <a:endParaRPr lang="zh-CN" altLang="en-US" sz="240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主要研究者、项目负责人；研究团队人员情况介绍（姓名、研究初步分工、</a:t>
            </a:r>
            <a:r>
              <a:rPr lang="en-US" altLang="zh-CN" smtClean="0"/>
              <a:t>GCP</a:t>
            </a:r>
            <a:r>
              <a:rPr lang="zh-CN" altLang="en-US" smtClean="0"/>
              <a:t>培训情况）。</a:t>
            </a:r>
            <a:endParaRPr lang="zh-CN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5113338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一般情况</a:t>
            </a:r>
            <a:endParaRPr lang="zh-CN" altLang="en-US" smtClean="0"/>
          </a:p>
        </p:txBody>
      </p:sp>
      <p:sp>
        <p:nvSpPr>
          <p:cNvPr id="1433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700" smtClean="0"/>
              <a:t>申办者：</a:t>
            </a:r>
            <a:endParaRPr lang="en-US" altLang="zh-CN" sz="2700" smtClean="0"/>
          </a:p>
          <a:p>
            <a:pPr eaLnBrk="1" hangingPunct="1">
              <a:lnSpc>
                <a:spcPct val="130000"/>
              </a:lnSpc>
            </a:pPr>
            <a:r>
              <a:rPr lang="en-US" altLang="zh-CN" sz="2700" smtClean="0"/>
              <a:t>CRO</a:t>
            </a:r>
            <a:r>
              <a:rPr lang="zh-CN" altLang="en-US" sz="2700" smtClean="0"/>
              <a:t>：</a:t>
            </a:r>
            <a:endParaRPr lang="en-US" altLang="zh-CN" sz="2700" smtClean="0"/>
          </a:p>
          <a:p>
            <a:pPr eaLnBrk="1" hangingPunct="1">
              <a:lnSpc>
                <a:spcPct val="130000"/>
              </a:lnSpc>
            </a:pPr>
            <a:r>
              <a:rPr lang="zh-CN" altLang="en-US" sz="2700" smtClean="0"/>
              <a:t>组长单位：</a:t>
            </a:r>
            <a:endParaRPr lang="en-US" altLang="zh-CN" sz="2700" smtClean="0"/>
          </a:p>
          <a:p>
            <a:pPr eaLnBrk="1" hangingPunct="1">
              <a:lnSpc>
                <a:spcPct val="130000"/>
              </a:lnSpc>
            </a:pPr>
            <a:r>
              <a:rPr lang="zh-CN" altLang="en-US" sz="2700" smtClean="0"/>
              <a:t>本中心承担科室：</a:t>
            </a:r>
            <a:endParaRPr lang="en-US" altLang="zh-CN" sz="2700" smtClean="0"/>
          </a:p>
          <a:p>
            <a:pPr eaLnBrk="1" hangingPunct="1">
              <a:lnSpc>
                <a:spcPct val="130000"/>
              </a:lnSpc>
            </a:pPr>
            <a:r>
              <a:rPr lang="zh-CN" altLang="en-US" sz="2700" smtClean="0"/>
              <a:t>主要研究者：</a:t>
            </a:r>
            <a:endParaRPr lang="zh-CN" altLang="en-US" sz="2700" smtClean="0"/>
          </a:p>
          <a:p>
            <a:pPr eaLnBrk="1" hangingPunct="1">
              <a:lnSpc>
                <a:spcPct val="130000"/>
              </a:lnSpc>
            </a:pPr>
            <a:r>
              <a:rPr lang="zh-CN" altLang="en-US" sz="2700" smtClean="0">
                <a:sym typeface="+mn-ea"/>
              </a:rPr>
              <a:t>临床试验预期的进度</a:t>
            </a:r>
            <a:endParaRPr lang="zh-CN" altLang="en-US" sz="2700" smtClean="0"/>
          </a:p>
          <a:p>
            <a:pPr marL="0" indent="0" eaLnBrk="1" hangingPunct="1">
              <a:lnSpc>
                <a:spcPct val="130000"/>
              </a:lnSpc>
              <a:buNone/>
            </a:pPr>
            <a:endParaRPr lang="zh-CN" altLang="en-US" sz="270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13D97-2533-43A8-B0F5-B9F9499B285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1116013" y="260350"/>
            <a:ext cx="8027987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研究简介</a:t>
            </a:r>
            <a:r>
              <a:rPr lang="zh-CN" altLang="en-US" sz="1800" smtClean="0"/>
              <a:t>（</a:t>
            </a:r>
            <a:r>
              <a:rPr lang="zh-CN" altLang="en-US" sz="2400" smtClean="0"/>
              <a:t>杜绝复制方案，简要介绍</a:t>
            </a:r>
            <a:r>
              <a:rPr lang="zh-CN" altLang="en-US" sz="1800" smtClean="0"/>
              <a:t>）</a:t>
            </a:r>
            <a:endParaRPr lang="zh-CN" altLang="en-US" sz="1800" smtClean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研究目的</a:t>
            </a:r>
            <a:endParaRPr lang="en-US" altLang="zh-CN" smtClean="0"/>
          </a:p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研究背景</a:t>
            </a:r>
            <a:endParaRPr lang="en-US" altLang="zh-CN" smtClean="0"/>
          </a:p>
          <a:p>
            <a:pPr eaLnBrk="1" hangingPunct="1">
              <a:lnSpc>
                <a:spcPct val="90000"/>
              </a:lnSpc>
            </a:pPr>
            <a:r>
              <a:rPr lang="zh-CN" altLang="en-US" smtClean="0"/>
              <a:t>前期研究结果、已知的疗效与不良反应，以及试验物（药物、器械、新技术）存在人种差异的可能</a:t>
            </a:r>
            <a:endParaRPr lang="zh-CN" altLang="en-US" smtClean="0"/>
          </a:p>
          <a:p>
            <a:pPr eaLnBrk="1" hangingPunct="1">
              <a:lnSpc>
                <a:spcPct val="140000"/>
              </a:lnSpc>
            </a:pPr>
            <a:endParaRPr lang="en-US" altLang="zh-CN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29FCD-04FB-4175-980B-877357A8E6F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5905500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研究设计</a:t>
            </a:r>
            <a:endParaRPr lang="zh-CN" altLang="en-US" smtClean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z="3000" smtClean="0"/>
              <a:t>设计类型</a:t>
            </a:r>
            <a:endParaRPr lang="zh-CN" altLang="en-US" sz="3000" smtClean="0"/>
          </a:p>
          <a:p>
            <a:pPr eaLnBrk="1" hangingPunct="1">
              <a:lnSpc>
                <a:spcPct val="140000"/>
              </a:lnSpc>
            </a:pPr>
            <a:r>
              <a:rPr lang="zh-CN" altLang="en-US" sz="3000" smtClean="0">
                <a:sym typeface="+mn-ea"/>
              </a:rPr>
              <a:t>本中心</a:t>
            </a:r>
            <a:r>
              <a:rPr lang="zh-CN" altLang="en-US" sz="3000" smtClean="0">
                <a:sym typeface="+mn-ea"/>
              </a:rPr>
              <a:t>病例数</a:t>
            </a:r>
            <a:endParaRPr lang="en-US" altLang="zh-CN" sz="3000" smtClean="0"/>
          </a:p>
          <a:p>
            <a:pPr eaLnBrk="1" hangingPunct="1">
              <a:lnSpc>
                <a:spcPct val="140000"/>
              </a:lnSpc>
            </a:pPr>
            <a:r>
              <a:rPr lang="zh-CN" altLang="en-US" sz="3000" smtClean="0">
                <a:sym typeface="+mn-ea"/>
              </a:rPr>
              <a:t>试验和对照药品</a:t>
            </a:r>
            <a:r>
              <a:rPr lang="en-US" altLang="zh-CN" sz="3000" smtClean="0">
                <a:sym typeface="+mn-ea"/>
              </a:rPr>
              <a:t>/</a:t>
            </a:r>
            <a:r>
              <a:rPr lang="zh-CN" altLang="en-US" sz="3000" smtClean="0">
                <a:sym typeface="+mn-ea"/>
              </a:rPr>
              <a:t>器械</a:t>
            </a:r>
            <a:r>
              <a:rPr lang="en-US" altLang="zh-CN" sz="3000" smtClean="0">
                <a:sym typeface="+mn-ea"/>
              </a:rPr>
              <a:t>/</a:t>
            </a:r>
            <a:r>
              <a:rPr lang="zh-CN" altLang="en-US" sz="3000" smtClean="0">
                <a:sym typeface="+mn-ea"/>
              </a:rPr>
              <a:t>新技术简介</a:t>
            </a:r>
            <a:endParaRPr lang="zh-CN" altLang="en-US" sz="3000" smtClean="0">
              <a:sym typeface="+mn-ea"/>
            </a:endParaRPr>
          </a:p>
          <a:p>
            <a:pPr eaLnBrk="1" hangingPunct="1">
              <a:lnSpc>
                <a:spcPct val="140000"/>
              </a:lnSpc>
            </a:pPr>
            <a:endParaRPr lang="en-US" altLang="zh-CN" sz="3000" smtClean="0"/>
          </a:p>
          <a:p>
            <a:pPr marL="0" indent="0" eaLnBrk="1" hangingPunct="1">
              <a:lnSpc>
                <a:spcPct val="140000"/>
              </a:lnSpc>
              <a:buNone/>
            </a:pPr>
            <a:endParaRPr lang="en-US" altLang="zh-CN" sz="300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3000" smtClean="0"/>
              <a:t>    </a:t>
            </a:r>
            <a:endParaRPr lang="en-US" altLang="zh-CN" sz="300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668C7-2D96-4CED-977F-35A237AC688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5905500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受试者</a:t>
            </a:r>
            <a:r>
              <a:rPr lang="zh-CN" altLang="en-US" sz="1800" smtClean="0"/>
              <a:t>（</a:t>
            </a:r>
            <a:r>
              <a:rPr lang="zh-CN" altLang="en-US" sz="2400" smtClean="0"/>
              <a:t>杜绝复制方案，简要介绍</a:t>
            </a:r>
            <a:r>
              <a:rPr lang="zh-CN" altLang="en-US" sz="1800" smtClean="0"/>
              <a:t>）</a:t>
            </a:r>
            <a:endParaRPr lang="zh-CN" altLang="en-US" sz="1800" smtClean="0"/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受试者的入选标准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排除标准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剔除标准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受试者的招募</a:t>
            </a:r>
            <a:endParaRPr lang="en-US" altLang="zh-CN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BCF89-24EE-4991-AF44-D44C64F015C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6192838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研究流程</a:t>
            </a:r>
            <a:r>
              <a:rPr lang="zh-CN" altLang="en-US" sz="1800" smtClean="0"/>
              <a:t>（</a:t>
            </a:r>
            <a:r>
              <a:rPr lang="zh-CN" altLang="en-US" sz="2400" smtClean="0"/>
              <a:t>杜绝复制方案，简要介绍</a:t>
            </a:r>
            <a:r>
              <a:rPr lang="zh-CN" altLang="en-US" sz="2400" smtClean="0">
                <a:solidFill>
                  <a:srgbClr val="FF3300"/>
                </a:solidFill>
              </a:rPr>
              <a:t>建议绘制临床研究流程图</a:t>
            </a:r>
            <a:r>
              <a:rPr lang="zh-CN" altLang="en-US" sz="1800" smtClean="0"/>
              <a:t>）</a:t>
            </a:r>
            <a:endParaRPr lang="zh-CN" altLang="en-US" sz="1800" smtClean="0"/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mtClean="0">
                <a:sym typeface="+mn-ea"/>
              </a:rPr>
              <a:t>分组</a:t>
            </a:r>
            <a:endParaRPr lang="zh-CN" altLang="en-US" smtClean="0"/>
          </a:p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给药途径、方法、次数、疗程，或操作途径、范围</a:t>
            </a:r>
            <a:r>
              <a:rPr lang="en-US" altLang="zh-CN" smtClean="0"/>
              <a:t>/</a:t>
            </a:r>
            <a:r>
              <a:rPr lang="zh-CN" altLang="en-US" smtClean="0"/>
              <a:t>取材数量等（器械</a:t>
            </a:r>
            <a:r>
              <a:rPr lang="en-US" altLang="zh-CN" smtClean="0"/>
              <a:t>/</a:t>
            </a:r>
            <a:r>
              <a:rPr lang="zh-CN" altLang="en-US" smtClean="0"/>
              <a:t>新技术）</a:t>
            </a:r>
            <a:endParaRPr lang="en-US" altLang="zh-CN" smtClean="0"/>
          </a:p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临床试验的结束终点及指标</a:t>
            </a:r>
            <a:endParaRPr lang="en-US" altLang="zh-CN" smtClean="0"/>
          </a:p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试验结束后的随访及随访内容</a:t>
            </a:r>
            <a:endParaRPr lang="en-US" altLang="zh-CN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zh-CN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BFF40-81B1-4D33-B173-43484005C2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200900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研究相关检查</a:t>
            </a:r>
            <a:r>
              <a:rPr lang="zh-CN" altLang="en-US" sz="1800" smtClean="0"/>
              <a:t>（</a:t>
            </a:r>
            <a:r>
              <a:rPr lang="zh-CN" altLang="en-US" sz="2400" smtClean="0"/>
              <a:t>杜绝复制方案，简要介绍</a:t>
            </a:r>
            <a:r>
              <a:rPr lang="zh-CN" altLang="en-US" sz="1800" smtClean="0"/>
              <a:t>）</a:t>
            </a:r>
            <a:endParaRPr lang="zh-CN" altLang="en-US" sz="1800" smtClean="0"/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mtClean="0"/>
              <a:t>相关临床和实验室检查的项目</a:t>
            </a:r>
            <a:endParaRPr lang="zh-CN" altLang="en-US" smtClean="0"/>
          </a:p>
          <a:p>
            <a:pPr lvl="1" eaLnBrk="1" hangingPunct="1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100" smtClean="0"/>
              <a:t>筛选期</a:t>
            </a:r>
            <a:endParaRPr lang="zh-CN" altLang="en-US" sz="2100" smtClean="0"/>
          </a:p>
          <a:p>
            <a:pPr lvl="1" eaLnBrk="1" hangingPunct="1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100" smtClean="0"/>
              <a:t>治疗期</a:t>
            </a:r>
            <a:endParaRPr lang="zh-CN" altLang="en-US" sz="2100" smtClean="0"/>
          </a:p>
          <a:p>
            <a:pPr lvl="1" eaLnBrk="1" hangingPunct="1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100" smtClean="0"/>
              <a:t>随访期</a:t>
            </a:r>
            <a:endParaRPr lang="zh-CN" altLang="en-US" sz="2100" smtClean="0"/>
          </a:p>
          <a:p>
            <a:pPr marL="457200" lvl="1" indent="0" eaLnBrk="1" hangingPunct="1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1800" smtClean="0">
                <a:solidFill>
                  <a:srgbClr val="FF0000"/>
                </a:solidFill>
              </a:rPr>
              <a:t>若涉及到生物学标本采集，请分别在每个阶段标注</a:t>
            </a:r>
            <a:r>
              <a:rPr lang="en-US" altLang="zh-CN" sz="1800" smtClean="0">
                <a:solidFill>
                  <a:srgbClr val="FF0000"/>
                </a:solidFill>
              </a:rPr>
              <a:t>采集标本的</a:t>
            </a:r>
            <a:r>
              <a:rPr lang="zh-CN" altLang="en-US" sz="1800" smtClean="0">
                <a:solidFill>
                  <a:srgbClr val="FF0000"/>
                </a:solidFill>
              </a:rPr>
              <a:t>类型、</a:t>
            </a:r>
            <a:r>
              <a:rPr lang="en-US" altLang="zh-CN" sz="1800" smtClean="0">
                <a:solidFill>
                  <a:srgbClr val="FF0000"/>
                </a:solidFill>
                <a:sym typeface="+mn-ea"/>
              </a:rPr>
              <a:t>标本</a:t>
            </a:r>
            <a:r>
              <a:rPr lang="en-US" altLang="zh-CN" sz="1800" smtClean="0">
                <a:solidFill>
                  <a:srgbClr val="FF0000"/>
                </a:solidFill>
              </a:rPr>
              <a:t>量</a:t>
            </a:r>
            <a:endParaRPr lang="en-US" altLang="zh-CN" sz="1800" smtClean="0">
              <a:solidFill>
                <a:srgbClr val="FF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71315-DF64-4B6D-83B9-97AED3FD26A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6048375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疗效评价</a:t>
            </a:r>
            <a:endParaRPr lang="zh-CN" altLang="en-US" sz="1800" smtClean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zh-CN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CE65-61BD-4CD0-B78B-2DECA185456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知情告知内容</a:t>
            </a:r>
            <a:r>
              <a:rPr lang="zh-CN" altLang="en-US" sz="1800" smtClean="0"/>
              <a:t>（</a:t>
            </a:r>
            <a:r>
              <a:rPr lang="zh-CN" altLang="en-US" sz="2400" smtClean="0"/>
              <a:t>杜绝复制方案，简要介绍）</a:t>
            </a:r>
            <a:endParaRPr lang="zh-CN" altLang="en-US" sz="2400" smtClean="0"/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457200" y="1475740"/>
            <a:ext cx="8229600" cy="46507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mtClean="0"/>
              <a:t>风险</a:t>
            </a:r>
            <a:endParaRPr lang="zh-CN" altLang="en-US" smtClean="0"/>
          </a:p>
          <a:p>
            <a:pPr eaLnBrk="1" hangingPunct="1">
              <a:lnSpc>
                <a:spcPct val="90000"/>
              </a:lnSpc>
            </a:pPr>
            <a:r>
              <a:rPr lang="zh-CN" altLang="en-US" smtClean="0"/>
              <a:t>受益</a:t>
            </a:r>
            <a:r>
              <a:rPr lang="zh-CN" altLang="en-US" sz="1600" smtClean="0">
                <a:solidFill>
                  <a:srgbClr val="FF0000"/>
                </a:solidFill>
              </a:rPr>
              <a:t>（免费检查和药物不是）</a:t>
            </a:r>
            <a:endParaRPr lang="zh-CN" altLang="en-US" smtClean="0"/>
          </a:p>
          <a:p>
            <a:pPr eaLnBrk="1" hangingPunct="1">
              <a:lnSpc>
                <a:spcPct val="90000"/>
              </a:lnSpc>
            </a:pPr>
            <a:r>
              <a:rPr lang="zh-CN" altLang="en-US" smtClean="0"/>
              <a:t>补偿</a:t>
            </a:r>
            <a:r>
              <a:rPr lang="zh-CN" altLang="en-US" sz="1600" smtClean="0">
                <a:solidFill>
                  <a:srgbClr val="FF0000"/>
                </a:solidFill>
              </a:rPr>
              <a:t>（具体说明补偿方式、数额、计划）</a:t>
            </a:r>
            <a:endParaRPr lang="zh-CN" altLang="en-US" smtClean="0"/>
          </a:p>
          <a:p>
            <a:pPr eaLnBrk="1" hangingPunct="1">
              <a:lnSpc>
                <a:spcPct val="90000"/>
              </a:lnSpc>
            </a:pPr>
            <a:r>
              <a:rPr lang="zh-CN" altLang="en-US" smtClean="0"/>
              <a:t>赔偿</a:t>
            </a:r>
            <a:endParaRPr lang="zh-CN" altLang="en-US" smtClean="0"/>
          </a:p>
          <a:p>
            <a:pPr eaLnBrk="1" hangingPunct="1">
              <a:lnSpc>
                <a:spcPct val="90000"/>
              </a:lnSpc>
            </a:pPr>
            <a:r>
              <a:rPr lang="zh-CN" altLang="en-US" smtClean="0"/>
              <a:t>费用及承担者</a:t>
            </a:r>
            <a:endParaRPr lang="en-US" altLang="zh-CN" smtClean="0"/>
          </a:p>
          <a:p>
            <a:pPr eaLnBrk="1" hangingPunct="1">
              <a:lnSpc>
                <a:spcPct val="90000"/>
              </a:lnSpc>
            </a:pPr>
            <a:r>
              <a:rPr lang="zh-CN" altLang="en-US" smtClean="0"/>
              <a:t>替代治疗</a:t>
            </a:r>
            <a:endParaRPr lang="en-US" altLang="zh-CN" smtClean="0"/>
          </a:p>
          <a:p>
            <a:pPr eaLnBrk="1" hangingPunct="1">
              <a:lnSpc>
                <a:spcPct val="90000"/>
              </a:lnSpc>
            </a:pPr>
            <a:r>
              <a:rPr lang="zh-CN" altLang="zh-CN" smtClean="0"/>
              <a:t>受试者可能受到损害的保护措施：保险和损害赔偿的安排，是否有急救措施。</a:t>
            </a:r>
            <a:endParaRPr lang="en-US" altLang="zh-CN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zh-CN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zh-CN" altLang="en-US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COMMONDATA" val="eyJoZGlkIjoiMTVlZGE2Y2M1N2JhNjc4MDU2NWMwM2Q1NGJiODMwYT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850</Words>
  <Application>WPS 演示</Application>
  <PresentationFormat>全屏显示(4:3)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Wingdings</vt:lpstr>
      <vt:lpstr>微软雅黑</vt:lpstr>
      <vt:lpstr>Arial Unicode MS</vt:lpstr>
      <vt:lpstr>Office 主题</vt:lpstr>
      <vt:lpstr>研究方案名称</vt:lpstr>
      <vt:lpstr>一般情况</vt:lpstr>
      <vt:lpstr>研究简介（杜绝复制方案，简要介绍）</vt:lpstr>
      <vt:lpstr>研究设计</vt:lpstr>
      <vt:lpstr>受试者（杜绝复制方案，简要介绍）</vt:lpstr>
      <vt:lpstr>研究流程（杜绝复制方案，简要介绍建议绘制临床研究流程图）</vt:lpstr>
      <vt:lpstr>研究相关检查（杜绝复制方案，简要介绍）</vt:lpstr>
      <vt:lpstr>疗效评价</vt:lpstr>
      <vt:lpstr>知情告知内容（杜绝复制方案，简要介绍）</vt:lpstr>
      <vt:lpstr>其他</vt:lpstr>
      <vt:lpstr>伦理问题：其他</vt:lpstr>
      <vt:lpstr>伦理问题：其他（如超说明书用药）</vt:lpstr>
      <vt:lpstr>研究团队介绍（建议以表格形式陈述 ）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研究方案名称</dc:title>
  <dc:creator>雨林木风</dc:creator>
  <cp:lastModifiedBy>tz</cp:lastModifiedBy>
  <cp:revision>78</cp:revision>
  <dcterms:created xsi:type="dcterms:W3CDTF">2014-01-15T08:42:00Z</dcterms:created>
  <dcterms:modified xsi:type="dcterms:W3CDTF">2022-05-05T11:50:05Z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2052-11.1.0.11636</vt:lpwstr>
  </property>
  <property fmtid="{D5CDD505-2E9C-101B-9397-08002B2CF9AE}" pid="4" name="ICV">
    <vt:lpwstr>D2FA126C764845A19CCC3FF6D2810AB1</vt:lpwstr>
  </property>
</Properties>
</file>